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jWxwUIZh8GVTJfbodaywdi8+mO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e40eac713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6e40eac7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e40eac713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6e40eac7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hyperlink" Target="https://youtu.be/1CPhr4fPgNg" TargetMode="External"/><Relationship Id="rId5" Type="http://schemas.openxmlformats.org/officeDocument/2006/relationships/hyperlink" Target="https://youtu.be/1CPhr4fPgNg" TargetMode="External"/><Relationship Id="rId6" Type="http://schemas.openxmlformats.org/officeDocument/2006/relationships/hyperlink" Target="https://youtu.be/H4xNq6xSnP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hyperlink" Target="https://youtu.be/d3qnScf58e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hyperlink" Target="https://youtu.be/lOO2bRP6e6k" TargetMode="External"/><Relationship Id="rId6" Type="http://schemas.openxmlformats.org/officeDocument/2006/relationships/hyperlink" Target="https://youtu.be/Gnz3YMgJIQQ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/>
          <p:nvPr/>
        </p:nvSpPr>
        <p:spPr>
          <a:xfrm>
            <a:off x="202025" y="381625"/>
            <a:ext cx="4294800" cy="4025700"/>
          </a:xfrm>
          <a:prstGeom prst="rect">
            <a:avLst/>
          </a:prstGeom>
          <a:solidFill>
            <a:srgbClr val="18C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>
            <p:ph type="ctrTitle"/>
          </p:nvPr>
        </p:nvSpPr>
        <p:spPr>
          <a:xfrm>
            <a:off x="430175" y="626425"/>
            <a:ext cx="3933900" cy="3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¿CÓMO TRABAJA UN DISEÑADOR DE SONIDO?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3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IMPLEMENTACIÓN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Una vez diseñados los sonidos, hay que introducirlos en el videojuego.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 u="sng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Ha de hacerlo el diseñador de sonido. </a:t>
            </a:r>
            <a:endParaRPr sz="1800" u="sng">
              <a:solidFill>
                <a:srgbClr val="CC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i="1"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Opciones:</a:t>
            </a:r>
            <a:b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Middleware: </a:t>
            </a:r>
            <a:r>
              <a:rPr i="1"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FMOD</a:t>
            </a:r>
            <a: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y </a:t>
            </a:r>
            <a:r>
              <a:rPr i="1"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Wwise</a:t>
            </a:r>
            <a:b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Herramientas diseñadas por el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800">
                <a:latin typeface="Oswald"/>
                <a:ea typeface="Oswald"/>
                <a:cs typeface="Oswald"/>
                <a:sym typeface="Oswald"/>
              </a:rPr>
              <a:t>    </a:t>
            </a:r>
            <a: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programador para el diseñador de sonido.</a:t>
            </a:r>
            <a:b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-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¡Aprender a programar!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825" y="582903"/>
            <a:ext cx="4647175" cy="362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/>
          <p:nvPr/>
        </p:nvSpPr>
        <p:spPr>
          <a:xfrm>
            <a:off x="202025" y="381625"/>
            <a:ext cx="4005600" cy="1753800"/>
          </a:xfrm>
          <a:prstGeom prst="rect">
            <a:avLst/>
          </a:prstGeom>
          <a:solidFill>
            <a:srgbClr val="18C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>
            <p:ph type="ctrTitle"/>
          </p:nvPr>
        </p:nvSpPr>
        <p:spPr>
          <a:xfrm>
            <a:off x="462725" y="599725"/>
            <a:ext cx="3549300" cy="1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¿CÓMO TRABAJA UN DISEÑADOR DE SONIDO?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EJEMPLOS DE DISEÑO E IMPLEMENTACIÓN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6821700" y="4426700"/>
            <a:ext cx="24549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&gt; 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/>
              </a:rPr>
              <a:t>Implementación de los p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5"/>
              </a:rPr>
              <a:t>asos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6821700" y="4793000"/>
            <a:ext cx="2322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6"/>
              </a:rPr>
              <a:t>&gt; Pesos al agua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202025" y="381625"/>
            <a:ext cx="4302300" cy="4025700"/>
          </a:xfrm>
          <a:prstGeom prst="rect">
            <a:avLst/>
          </a:prstGeom>
          <a:solidFill>
            <a:srgbClr val="EDC41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1"/>
          <p:cNvSpPr txBox="1"/>
          <p:nvPr>
            <p:ph type="ctrTitle"/>
          </p:nvPr>
        </p:nvSpPr>
        <p:spPr>
          <a:xfrm>
            <a:off x="493875" y="441475"/>
            <a:ext cx="39405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CONCLUSIONES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PANORAMA </a:t>
            </a:r>
            <a:r>
              <a:rPr b="1"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NACIONAL</a:t>
            </a:r>
            <a:endParaRPr b="1"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Profesión desconocida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Poca oferta de formación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Hay esperanza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lang="es-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PANORAMA </a:t>
            </a:r>
            <a:r>
              <a:rPr b="1"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INTERNACIONAL</a:t>
            </a:r>
            <a:br>
              <a:rPr b="1" lang="es-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Los grandes estudios cuentan con amplios equipos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¿</a:t>
            </a:r>
            <a: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Papel en la Game Jam</a:t>
            </a:r>
            <a:r>
              <a:rPr lang="es-ES" sz="1800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7" name="Google Shape;137;p11"/>
          <p:cNvPicPr preferRelativeResize="0"/>
          <p:nvPr/>
        </p:nvPicPr>
        <p:blipFill rotWithShape="1">
          <a:blip r:embed="rId3">
            <a:alphaModFix amt="43000"/>
          </a:blip>
          <a:srcRect b="0" l="4545" r="4535" t="0"/>
          <a:stretch/>
        </p:blipFill>
        <p:spPr>
          <a:xfrm>
            <a:off x="4535626" y="649275"/>
            <a:ext cx="4422050" cy="31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/>
          <p:nvPr/>
        </p:nvSpPr>
        <p:spPr>
          <a:xfrm>
            <a:off x="2569200" y="191375"/>
            <a:ext cx="4005600" cy="1815000"/>
          </a:xfrm>
          <a:prstGeom prst="rect">
            <a:avLst/>
          </a:prstGeom>
          <a:solidFill>
            <a:srgbClr val="18C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2"/>
          <p:cNvSpPr txBox="1"/>
          <p:nvPr>
            <p:ph type="ctrTitle"/>
          </p:nvPr>
        </p:nvSpPr>
        <p:spPr>
          <a:xfrm>
            <a:off x="2797350" y="223925"/>
            <a:ext cx="35493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3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¡GRACIAS!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¡No os olvidéis nunca del tomate!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638" y="2191247"/>
            <a:ext cx="4682724" cy="263285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2"/>
          <p:cNvSpPr txBox="1"/>
          <p:nvPr/>
        </p:nvSpPr>
        <p:spPr>
          <a:xfrm>
            <a:off x="4835413" y="1788613"/>
            <a:ext cx="36666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e40eac713_0_14"/>
          <p:cNvSpPr txBox="1"/>
          <p:nvPr/>
        </p:nvSpPr>
        <p:spPr>
          <a:xfrm>
            <a:off x="4835413" y="1788613"/>
            <a:ext cx="36666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1" name="Google Shape;151;g6e40eac713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e40eac713_0_8"/>
          <p:cNvSpPr txBox="1"/>
          <p:nvPr>
            <p:ph type="ctrTitle"/>
          </p:nvPr>
        </p:nvSpPr>
        <p:spPr>
          <a:xfrm>
            <a:off x="311700" y="1750525"/>
            <a:ext cx="85206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3600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&lt;</a:t>
            </a:r>
            <a:r>
              <a:rPr lang="es-ES" sz="3600">
                <a:solidFill>
                  <a:srgbClr val="EDC418"/>
                </a:solidFill>
                <a:latin typeface="Oswald"/>
                <a:ea typeface="Oswald"/>
                <a:cs typeface="Oswald"/>
                <a:sym typeface="Oswald"/>
              </a:rPr>
              <a:t> EL PAISAJE SONORO DENTRO DEL VIDEOJUEGO </a:t>
            </a:r>
            <a:r>
              <a:rPr lang="es-ES" sz="3600">
                <a:solidFill>
                  <a:srgbClr val="18CCED"/>
                </a:solidFill>
                <a:latin typeface="Oswald"/>
                <a:ea typeface="Oswald"/>
                <a:cs typeface="Oswald"/>
                <a:sym typeface="Oswald"/>
              </a:rPr>
              <a:t>&gt;</a:t>
            </a:r>
            <a:endParaRPr sz="3600">
              <a:solidFill>
                <a:srgbClr val="18CCE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g6e40eac713_0_8"/>
          <p:cNvSpPr txBox="1"/>
          <p:nvPr>
            <p:ph idx="1" type="subTitle"/>
          </p:nvPr>
        </p:nvSpPr>
        <p:spPr>
          <a:xfrm>
            <a:off x="311700" y="28939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s-E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El diseño sonoro dentro del videojuego</a:t>
            </a:r>
            <a:endParaRPr i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12" y="-6"/>
            <a:ext cx="9144001" cy="576403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2569200" y="1084350"/>
            <a:ext cx="4005600" cy="2974800"/>
          </a:xfrm>
          <a:prstGeom prst="rect">
            <a:avLst/>
          </a:prstGeom>
          <a:solidFill>
            <a:srgbClr val="18C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>
            <p:ph type="ctrTitle"/>
          </p:nvPr>
        </p:nvSpPr>
        <p:spPr>
          <a:xfrm>
            <a:off x="2797350" y="1273500"/>
            <a:ext cx="3549300" cy="25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INTRODUCCIÓN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¿QUIÉN ERES?</a:t>
            </a:r>
            <a:endParaRPr b="1"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Pablo Díaz (pdiaz-pa)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¿A QUÉ TE DEDICAS?</a:t>
            </a:r>
            <a:b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Profesional Multidisciplinar del Audio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202025" y="1071150"/>
            <a:ext cx="3838200" cy="3001200"/>
          </a:xfrm>
          <a:prstGeom prst="rect">
            <a:avLst/>
          </a:prstGeom>
          <a:solidFill>
            <a:srgbClr val="EDC4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 txBox="1"/>
          <p:nvPr>
            <p:ph type="ctrTitle"/>
          </p:nvPr>
        </p:nvSpPr>
        <p:spPr>
          <a:xfrm>
            <a:off x="402275" y="1225050"/>
            <a:ext cx="3437700" cy="26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INTRODUCCIÓN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 un videojuego es un plato de pasta...</a:t>
            </a:r>
            <a:endParaRPr b="1"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3000">
                <a:latin typeface="Oswald"/>
                <a:ea typeface="Oswald"/>
                <a:cs typeface="Oswald"/>
                <a:sym typeface="Oswald"/>
              </a:rPr>
              <a:t>EL SONIDO ES</a:t>
            </a:r>
            <a:r>
              <a:rPr b="1" lang="es-ES" sz="3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3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3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LA SALSA DE TOMATE</a:t>
            </a:r>
            <a:endParaRPr b="1" sz="3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225" y="1071150"/>
            <a:ext cx="5217731" cy="30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21882"/>
            <a:ext cx="9144001" cy="57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"/>
          <p:cNvSpPr/>
          <p:nvPr/>
        </p:nvSpPr>
        <p:spPr>
          <a:xfrm>
            <a:off x="1924900" y="1638450"/>
            <a:ext cx="5463000" cy="1866600"/>
          </a:xfrm>
          <a:prstGeom prst="rect">
            <a:avLst/>
          </a:prstGeom>
          <a:solidFill>
            <a:srgbClr val="18C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 txBox="1"/>
          <p:nvPr>
            <p:ph type="ctrTitle"/>
          </p:nvPr>
        </p:nvSpPr>
        <p:spPr>
          <a:xfrm>
            <a:off x="2047050" y="1846650"/>
            <a:ext cx="50499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INTRODUCCIÓN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EL ENCARGADO DE ELLO</a:t>
            </a:r>
            <a:endParaRPr b="1"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3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EL DISEÑADOR DE SONIDO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3"/>
            <a:ext cx="9144001" cy="576402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"/>
          <p:cNvSpPr/>
          <p:nvPr/>
        </p:nvSpPr>
        <p:spPr>
          <a:xfrm>
            <a:off x="2569200" y="1028550"/>
            <a:ext cx="4005600" cy="3086400"/>
          </a:xfrm>
          <a:prstGeom prst="rect">
            <a:avLst/>
          </a:prstGeom>
          <a:solidFill>
            <a:srgbClr val="EDC4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"/>
          <p:cNvSpPr txBox="1"/>
          <p:nvPr>
            <p:ph type="ctrTitle"/>
          </p:nvPr>
        </p:nvSpPr>
        <p:spPr>
          <a:xfrm>
            <a:off x="2797350" y="1155900"/>
            <a:ext cx="3549300" cy="28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¿QUÉ HACE UN DISEÑADOR DE SONIDO?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CREA EL </a:t>
            </a:r>
            <a:br>
              <a:rPr b="1" lang="es-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lang="es-ES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ESPACIO SONORO</a:t>
            </a:r>
            <a:endParaRPr b="1"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Grabación de sonidos reales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Creación de sonidos artificiales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Grabación y edición de locuciones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Implementación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6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11" y="-6"/>
            <a:ext cx="9144001" cy="576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6"/>
          <p:cNvPicPr preferRelativeResize="0"/>
          <p:nvPr/>
        </p:nvPicPr>
        <p:blipFill rotWithShape="1">
          <a:blip r:embed="rId4">
            <a:alphaModFix/>
          </a:blip>
          <a:srcRect b="7262" l="11184" r="21156" t="2146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/>
          <p:nvPr/>
        </p:nvSpPr>
        <p:spPr>
          <a:xfrm>
            <a:off x="0" y="734075"/>
            <a:ext cx="4005600" cy="3125700"/>
          </a:xfrm>
          <a:prstGeom prst="rect">
            <a:avLst/>
          </a:prstGeom>
          <a:solidFill>
            <a:srgbClr val="18C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 txBox="1"/>
          <p:nvPr>
            <p:ph type="ctrTitle"/>
          </p:nvPr>
        </p:nvSpPr>
        <p:spPr>
          <a:xfrm>
            <a:off x="228150" y="945125"/>
            <a:ext cx="35493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¿QUÉ APORTA EL SONIDO AL VIDEOJUEGO?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NOS DA</a:t>
            </a:r>
            <a:endParaRPr b="1"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3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FEEDBACK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Refuerza acciones positivas o negativas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Nos avisa de sucesos importantes</a:t>
            </a:r>
            <a:endParaRPr sz="1800">
              <a:solidFill>
                <a:srgbClr val="EF86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686900" y="4591801"/>
            <a:ext cx="1457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2400">
                <a:solidFill>
                  <a:schemeClr val="lt1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5"/>
              </a:rPr>
              <a:t>&gt; Pelea</a:t>
            </a:r>
            <a:endParaRPr i="1"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12" y="-6"/>
            <a:ext cx="9144001" cy="576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"/>
          <p:cNvPicPr preferRelativeResize="0"/>
          <p:nvPr/>
        </p:nvPicPr>
        <p:blipFill rotWithShape="1">
          <a:blip r:embed="rId4">
            <a:alphaModFix/>
          </a:blip>
          <a:srcRect b="10770" l="9338" r="0" t="0"/>
          <a:stretch/>
        </p:blipFill>
        <p:spPr>
          <a:xfrm>
            <a:off x="0" y="0"/>
            <a:ext cx="92215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/>
          <p:nvPr/>
        </p:nvSpPr>
        <p:spPr>
          <a:xfrm>
            <a:off x="4957050" y="141325"/>
            <a:ext cx="4005600" cy="3351300"/>
          </a:xfrm>
          <a:prstGeom prst="rect">
            <a:avLst/>
          </a:prstGeom>
          <a:solidFill>
            <a:srgbClr val="EDC4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"/>
          <p:cNvSpPr txBox="1"/>
          <p:nvPr>
            <p:ph type="ctrTitle"/>
          </p:nvPr>
        </p:nvSpPr>
        <p:spPr>
          <a:xfrm>
            <a:off x="5185200" y="381625"/>
            <a:ext cx="35493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¿QUÉ APORTA EL SONIDO AL VIDEOJUEGO?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EL SONIDO</a:t>
            </a:r>
            <a:endParaRPr b="1"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3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POTENCIA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Percibimos cosas fuera de cámara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Potencia la inmersión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Ayuda a narrar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7"/>
          <p:cNvSpPr txBox="1"/>
          <p:nvPr/>
        </p:nvSpPr>
        <p:spPr>
          <a:xfrm>
            <a:off x="8237550" y="4316700"/>
            <a:ext cx="795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5"/>
              </a:rPr>
              <a:t>&gt; Kolog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" name="Google Shape;107;p7"/>
          <p:cNvSpPr txBox="1"/>
          <p:nvPr/>
        </p:nvSpPr>
        <p:spPr>
          <a:xfrm>
            <a:off x="8237550" y="4730100"/>
            <a:ext cx="9840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6"/>
              </a:rPr>
              <a:t>&gt; Ambiente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/>
          <p:nvPr/>
        </p:nvSpPr>
        <p:spPr>
          <a:xfrm>
            <a:off x="202025" y="381625"/>
            <a:ext cx="4005600" cy="4025700"/>
          </a:xfrm>
          <a:prstGeom prst="rect">
            <a:avLst/>
          </a:prstGeom>
          <a:solidFill>
            <a:srgbClr val="18C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 txBox="1"/>
          <p:nvPr>
            <p:ph type="ctrTitle"/>
          </p:nvPr>
        </p:nvSpPr>
        <p:spPr>
          <a:xfrm>
            <a:off x="430175" y="561775"/>
            <a:ext cx="3549300" cy="3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 ¿CÓMO TRABAJA UN DISEÑADOR DE SONIDO? &gt;</a:t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3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DISEÑO</a:t>
            </a:r>
            <a:endParaRPr b="1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Para diseñar sonidos, solemos utilizar un </a:t>
            </a:r>
            <a:r>
              <a:rPr b="1"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DAW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i="1"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i="1"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</a:t>
            </a:r>
            <a:r>
              <a:rPr i="1"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igital </a:t>
            </a:r>
            <a:r>
              <a:rPr i="1"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i="1"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udio </a:t>
            </a:r>
            <a:r>
              <a:rPr i="1"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  <a:r>
              <a:rPr i="1"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orkstation)</a:t>
            </a:r>
            <a:endParaRPr i="1"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ES" sz="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 Tools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: el estándar de la industria.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E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30$/mes 600$ Perpetual</a:t>
            </a:r>
            <a:endParaRPr i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i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-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Reaper</a:t>
            </a:r>
            <a:r>
              <a:rPr lang="es-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: la mejor opción calidad precio.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E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60$ licencia individual o hasta 20.000$ de beneficios. </a:t>
            </a:r>
            <a:endParaRPr i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E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225$ licencia comercial. </a:t>
            </a:r>
            <a:endParaRPr i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-E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Versión de prueba completa.</a:t>
            </a:r>
            <a:endParaRPr i="1" sz="11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" name="Google Shape;1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626" y="851863"/>
            <a:ext cx="4936374" cy="3085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